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eb932f4f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eb932f4f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b7f83933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b7f83933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a6d96eae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a6d96eae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b8290b2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b8290b2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a6d96eae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a6d96eae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b914695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b914695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e9eb9a53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e9eb9a53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e9eb9a536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e9eb9a53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ea42efcb7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ea42efcb7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eb932f4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eb932f4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a6d96e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a6d96e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a6d96eaea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a6d96eaea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a6d96eae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a6d96eae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b7f83933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b7f83933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b7f83933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b7f83933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b7f83933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b7f83933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eb932f4f4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eb932f4f4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75" y="826313"/>
            <a:ext cx="3490875" cy="34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665275" y="754850"/>
            <a:ext cx="41169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Monotonic Stack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450150" y="1897050"/>
            <a:ext cx="38244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20">
                <a:solidFill>
                  <a:schemeClr val="dk2"/>
                </a:solidFill>
              </a:rPr>
              <a:t>CS5008 Project</a:t>
            </a:r>
            <a:endParaRPr sz="212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731400" y="2757575"/>
            <a:ext cx="32619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20">
                <a:solidFill>
                  <a:schemeClr val="dk2"/>
                </a:solidFill>
              </a:rPr>
              <a:t>Rita He, Jingjing Pan, Ziye Huang, Melody Li, Jasmine Guo</a:t>
            </a:r>
            <a:endParaRPr sz="212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Pseudocode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 title="Screenshot 2025-04-13 at 2.05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50" y="1161750"/>
            <a:ext cx="7179127" cy="38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871200" y="1947700"/>
            <a:ext cx="2679300" cy="27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262350" y="2252063"/>
            <a:ext cx="5221800" cy="7824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161550" y="4268800"/>
            <a:ext cx="1803600" cy="3924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8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 title="ocean_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2200" y="1017725"/>
            <a:ext cx="7184549" cy="40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311700" y="1055500"/>
            <a:ext cx="5409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Find all the building with ocean views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6864175" y="3736150"/>
            <a:ext cx="1379100" cy="457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6863425" y="3239050"/>
            <a:ext cx="1380600" cy="497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6864175" y="3259000"/>
            <a:ext cx="1379100" cy="457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6864175" y="2814675"/>
            <a:ext cx="1379100" cy="4572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753950" y="4313375"/>
            <a:ext cx="293100" cy="670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1668675" y="4313375"/>
            <a:ext cx="293100" cy="670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2549850" y="4313375"/>
            <a:ext cx="293100" cy="670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3431025" y="4313375"/>
            <a:ext cx="293100" cy="670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311700" y="1432475"/>
            <a:ext cx="8376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building can see the ocean as long as every building to its right is shorter.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4" name="Google Shape;144;p23" title="截屏2025-04-13 上午9.24.5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125" y="1558287"/>
            <a:ext cx="2448275" cy="11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6282713" y="952425"/>
            <a:ext cx="2915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Time-Complexity: O(N)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6612775" y="2109100"/>
            <a:ext cx="251400" cy="9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Temperatures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5301600" cy="16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Given an array of integers </a:t>
            </a:r>
            <a:r>
              <a:rPr i="1" lang="en" sz="1600">
                <a:highlight>
                  <a:srgbClr val="CCCCCC"/>
                </a:highlight>
              </a:rPr>
              <a:t>temperatures</a:t>
            </a:r>
            <a:r>
              <a:rPr lang="en" sz="1600"/>
              <a:t> represents the daily temperatures, return an array answer such that </a:t>
            </a:r>
            <a:r>
              <a:rPr i="1" lang="en" sz="1600">
                <a:highlight>
                  <a:srgbClr val="CCCCCC"/>
                </a:highlight>
              </a:rPr>
              <a:t>answer[i]</a:t>
            </a:r>
            <a:r>
              <a:rPr lang="en" sz="1600"/>
              <a:t> is the number of days you have to wait after the i-th day to get a warmer temperature. If there is no future day for which this is possible, keep </a:t>
            </a:r>
            <a:r>
              <a:rPr i="1" lang="en" sz="1600">
                <a:highlight>
                  <a:srgbClr val="D9D9D9"/>
                </a:highlight>
              </a:rPr>
              <a:t>answer[i] = 0</a:t>
            </a:r>
            <a:r>
              <a:rPr lang="en" sz="1600"/>
              <a:t>.</a:t>
            </a:r>
            <a:endParaRPr sz="1600"/>
          </a:p>
        </p:txBody>
      </p:sp>
      <p:sp>
        <p:nvSpPr>
          <p:cNvPr id="153" name="Google Shape;153;p24"/>
          <p:cNvSpPr/>
          <p:nvPr/>
        </p:nvSpPr>
        <p:spPr>
          <a:xfrm>
            <a:off x="6657325" y="4547850"/>
            <a:ext cx="1394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0, 73</a:t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6657325" y="4547850"/>
            <a:ext cx="1394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1, 74</a:t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6657325" y="4547850"/>
            <a:ext cx="1394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2, 75</a:t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6657325" y="4090650"/>
            <a:ext cx="1394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3, 71</a:t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6657325" y="3633450"/>
            <a:ext cx="1394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4, 69</a:t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6657325" y="4090650"/>
            <a:ext cx="1394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5, 72</a:t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6657325" y="4547850"/>
            <a:ext cx="1394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6, 76</a:t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6657325" y="4090650"/>
            <a:ext cx="1394100" cy="46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7, 73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6099025" y="2843800"/>
            <a:ext cx="25107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Monotonic decreasing stack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2" name="Google Shape;162;p24" title="tem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25" y="2850375"/>
            <a:ext cx="4849075" cy="209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100" y="614775"/>
            <a:ext cx="3574899" cy="226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734625" y="161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</a:rPr>
              <a:t>Browser History Management</a:t>
            </a:r>
            <a:endParaRPr sz="2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</a:endParaRPr>
          </a:p>
        </p:txBody>
      </p:sp>
      <p:sp>
        <p:nvSpPr>
          <p:cNvPr id="170" name="Google Shape;170;p25"/>
          <p:cNvSpPr txBox="1"/>
          <p:nvPr>
            <p:ph type="title"/>
          </p:nvPr>
        </p:nvSpPr>
        <p:spPr>
          <a:xfrm>
            <a:off x="734625" y="2509950"/>
            <a:ext cx="85206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</a:rPr>
              <a:t>Network Traffic Analysis</a:t>
            </a:r>
            <a:endParaRPr sz="2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</a:endParaRPr>
          </a:p>
        </p:txBody>
      </p:sp>
      <p:pic>
        <p:nvPicPr>
          <p:cNvPr id="171" name="Google Shape;171;p25" title="Browser-safari (浏览器-safari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00" y="1718675"/>
            <a:ext cx="310500" cy="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 title="网络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00" y="2612350"/>
            <a:ext cx="310500" cy="3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Browser History Management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/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780100" y="1485175"/>
            <a:ext cx="820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666666"/>
                </a:solidFill>
              </a:rPr>
              <a:t>Monotonicity of </a:t>
            </a:r>
            <a:r>
              <a:rPr b="1" lang="en" sz="2000">
                <a:solidFill>
                  <a:srgbClr val="666666"/>
                </a:solidFill>
              </a:rPr>
              <a:t>Time：</a:t>
            </a:r>
            <a:r>
              <a:rPr lang="en" sz="2000">
                <a:solidFill>
                  <a:srgbClr val="666666"/>
                </a:solidFill>
              </a:rPr>
              <a:t>browser access maintains a time order that should be preserved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666666"/>
                </a:solidFill>
              </a:rPr>
              <a:t> 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179" name="Google Shape;179;p26" title="时间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25" y="1604300"/>
            <a:ext cx="242625" cy="2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>
            <p:ph type="title"/>
          </p:nvPr>
        </p:nvSpPr>
        <p:spPr>
          <a:xfrm>
            <a:off x="789075" y="2719575"/>
            <a:ext cx="772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00">
                <a:solidFill>
                  <a:srgbClr val="666666"/>
                </a:solidFill>
              </a:rPr>
              <a:t>Back</a:t>
            </a:r>
            <a:r>
              <a:rPr lang="en" sz="2000">
                <a:solidFill>
                  <a:srgbClr val="666666"/>
                </a:solidFill>
              </a:rPr>
              <a:t> stack: stores the pages which are firstly visited </a:t>
            </a:r>
            <a:r>
              <a:rPr b="1" lang="en" sz="2000">
                <a:solidFill>
                  <a:srgbClr val="666666"/>
                </a:solidFill>
              </a:rPr>
              <a:t>before</a:t>
            </a:r>
            <a:r>
              <a:rPr lang="en" sz="2000">
                <a:solidFill>
                  <a:srgbClr val="666666"/>
                </a:solidFill>
              </a:rPr>
              <a:t> the current page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666666"/>
                </a:solidFill>
              </a:rPr>
              <a:t> 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780100" y="3797925"/>
            <a:ext cx="785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00">
                <a:solidFill>
                  <a:srgbClr val="666666"/>
                </a:solidFill>
              </a:rPr>
              <a:t>Forward</a:t>
            </a:r>
            <a:r>
              <a:rPr lang="en" sz="2000">
                <a:solidFill>
                  <a:srgbClr val="666666"/>
                </a:solidFill>
              </a:rPr>
              <a:t> stack: s</a:t>
            </a:r>
            <a:r>
              <a:rPr lang="en" sz="2000">
                <a:solidFill>
                  <a:srgbClr val="666666"/>
                </a:solidFill>
              </a:rPr>
              <a:t>tores pages which are visited </a:t>
            </a:r>
            <a:r>
              <a:rPr b="1" lang="en" sz="2000">
                <a:solidFill>
                  <a:srgbClr val="666666"/>
                </a:solidFill>
              </a:rPr>
              <a:t>after</a:t>
            </a:r>
            <a:r>
              <a:rPr lang="en" sz="2000">
                <a:solidFill>
                  <a:srgbClr val="666666"/>
                </a:solidFill>
              </a:rPr>
              <a:t> the current page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666666"/>
                </a:solidFill>
              </a:rPr>
              <a:t> </a:t>
            </a:r>
            <a:endParaRPr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182" name="Google Shape;182;p26" title="后退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25" y="2875639"/>
            <a:ext cx="260575" cy="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 title="后退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59325" y="3953989"/>
            <a:ext cx="260575" cy="2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0" y="0"/>
            <a:ext cx="4506300" cy="3450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Browser History Management</a:t>
            </a:r>
            <a:endParaRPr b="1"/>
          </a:p>
        </p:txBody>
      </p:sp>
      <p:sp>
        <p:nvSpPr>
          <p:cNvPr id="185" name="Google Shape;185;p26"/>
          <p:cNvSpPr/>
          <p:nvPr/>
        </p:nvSpPr>
        <p:spPr>
          <a:xfrm>
            <a:off x="4434600" y="0"/>
            <a:ext cx="4709400" cy="3450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Network Traffic Analysis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Browser history management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/>
          </a:p>
        </p:txBody>
      </p:sp>
      <p:sp>
        <p:nvSpPr>
          <p:cNvPr id="191" name="Google Shape;191;p27"/>
          <p:cNvSpPr/>
          <p:nvPr/>
        </p:nvSpPr>
        <p:spPr>
          <a:xfrm>
            <a:off x="1215450" y="1490850"/>
            <a:ext cx="3184500" cy="243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1215450" y="1663650"/>
            <a:ext cx="3184500" cy="226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1270750" y="1546125"/>
            <a:ext cx="74700" cy="74700"/>
          </a:xfrm>
          <a:prstGeom prst="ellipse">
            <a:avLst/>
          </a:prstGeom>
          <a:solidFill>
            <a:srgbClr val="FF5F57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1366900" y="1546125"/>
            <a:ext cx="74700" cy="74700"/>
          </a:xfrm>
          <a:prstGeom prst="ellipse">
            <a:avLst/>
          </a:prstGeom>
          <a:solidFill>
            <a:srgbClr val="CDD6E4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1463050" y="1546125"/>
            <a:ext cx="74700" cy="74700"/>
          </a:xfrm>
          <a:prstGeom prst="ellipse">
            <a:avLst/>
          </a:prstGeom>
          <a:solidFill>
            <a:srgbClr val="28C840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436600" y="1406475"/>
            <a:ext cx="74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Browser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97" name="Google Shape;197;p27"/>
          <p:cNvCxnSpPr/>
          <p:nvPr/>
        </p:nvCxnSpPr>
        <p:spPr>
          <a:xfrm>
            <a:off x="232975" y="1534975"/>
            <a:ext cx="0" cy="2391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7"/>
          <p:cNvCxnSpPr/>
          <p:nvPr/>
        </p:nvCxnSpPr>
        <p:spPr>
          <a:xfrm>
            <a:off x="981550" y="1534975"/>
            <a:ext cx="0" cy="2391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7"/>
          <p:cNvCxnSpPr/>
          <p:nvPr/>
        </p:nvCxnSpPr>
        <p:spPr>
          <a:xfrm rot="10800000">
            <a:off x="217750" y="3931100"/>
            <a:ext cx="7788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7"/>
          <p:cNvCxnSpPr/>
          <p:nvPr/>
        </p:nvCxnSpPr>
        <p:spPr>
          <a:xfrm>
            <a:off x="4649075" y="1532713"/>
            <a:ext cx="0" cy="2391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7"/>
          <p:cNvCxnSpPr/>
          <p:nvPr/>
        </p:nvCxnSpPr>
        <p:spPr>
          <a:xfrm>
            <a:off x="5397650" y="1532713"/>
            <a:ext cx="0" cy="2391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7"/>
          <p:cNvCxnSpPr/>
          <p:nvPr/>
        </p:nvCxnSpPr>
        <p:spPr>
          <a:xfrm rot="10800000">
            <a:off x="4633850" y="3928838"/>
            <a:ext cx="7788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7"/>
          <p:cNvSpPr/>
          <p:nvPr/>
        </p:nvSpPr>
        <p:spPr>
          <a:xfrm>
            <a:off x="1946050" y="4250125"/>
            <a:ext cx="348300" cy="269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 flipH="1">
            <a:off x="3288000" y="4250125"/>
            <a:ext cx="348300" cy="269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1827550" y="4519525"/>
            <a:ext cx="6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back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2978250" y="4519525"/>
            <a:ext cx="96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forward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123250" y="4036100"/>
            <a:ext cx="96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b</a:t>
            </a:r>
            <a:r>
              <a:rPr lang="en" sz="1300">
                <a:solidFill>
                  <a:schemeClr val="dk2"/>
                </a:solidFill>
              </a:rPr>
              <a:t>ack stack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4411550" y="4036100"/>
            <a:ext cx="120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forward</a:t>
            </a:r>
            <a:r>
              <a:rPr lang="en" sz="1300">
                <a:solidFill>
                  <a:schemeClr val="dk2"/>
                </a:solidFill>
              </a:rPr>
              <a:t> stack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1239900" y="1691500"/>
            <a:ext cx="3135600" cy="2232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A</a:t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239350" y="3661700"/>
            <a:ext cx="742200" cy="269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247400" y="1691488"/>
            <a:ext cx="3135600" cy="2232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B</a:t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239350" y="3392300"/>
            <a:ext cx="742200" cy="269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1239900" y="1691500"/>
            <a:ext cx="3135600" cy="22329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C</a:t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1239888" y="1691500"/>
            <a:ext cx="3135600" cy="22329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r>
              <a:rPr lang="en"/>
              <a:t>D</a:t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239350" y="3122900"/>
            <a:ext cx="742200" cy="269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4649075" y="3659450"/>
            <a:ext cx="742200" cy="269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4649075" y="3392300"/>
            <a:ext cx="742200" cy="269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6352350" y="783675"/>
            <a:ext cx="256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Visit New Page: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Push the current page onto the back stack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Clear the forward stack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Set the new page as the current page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6352350" y="2155325"/>
            <a:ext cx="25680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Go Back</a:t>
            </a:r>
            <a:r>
              <a:rPr lang="en" sz="1200">
                <a:solidFill>
                  <a:schemeClr val="dk2"/>
                </a:solidFill>
              </a:rPr>
              <a:t>: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Push the current page onto the forward stack</a:t>
            </a:r>
            <a:endParaRPr sz="12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200">
                <a:solidFill>
                  <a:schemeClr val="dk2"/>
                </a:solidFill>
              </a:rPr>
              <a:t>Pop the top page from the back stack as the new current page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6352350" y="3582175"/>
            <a:ext cx="25680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Go Forward: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Push the current page onto the back stack</a:t>
            </a:r>
            <a:endParaRPr sz="12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200">
                <a:solidFill>
                  <a:schemeClr val="dk2"/>
                </a:solidFill>
              </a:rPr>
              <a:t>Pop the top page from the forward stack as the new current page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21" name="Google Shape;221;p27" title="圆角箭头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475" y="886400"/>
            <a:ext cx="190025" cy="1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 title="圆角箭头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475" y="2249475"/>
            <a:ext cx="190025" cy="1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 title="圆角箭头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475" y="3671250"/>
            <a:ext cx="190025" cy="1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>
            <a:off x="0" y="0"/>
            <a:ext cx="4506300" cy="3450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Browser History Management</a:t>
            </a:r>
            <a:endParaRPr b="1"/>
          </a:p>
        </p:txBody>
      </p:sp>
      <p:sp>
        <p:nvSpPr>
          <p:cNvPr id="225" name="Google Shape;225;p27"/>
          <p:cNvSpPr/>
          <p:nvPr/>
        </p:nvSpPr>
        <p:spPr>
          <a:xfrm>
            <a:off x="4434600" y="0"/>
            <a:ext cx="4709400" cy="3450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Network Traffic Analysis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Network Traffic Analysis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/>
          </a:p>
        </p:txBody>
      </p:sp>
      <p:sp>
        <p:nvSpPr>
          <p:cNvPr id="231" name="Google Shape;231;p28"/>
          <p:cNvSpPr txBox="1"/>
          <p:nvPr/>
        </p:nvSpPr>
        <p:spPr>
          <a:xfrm>
            <a:off x="348400" y="1148400"/>
            <a:ext cx="44430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Application Scenario：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Network administrators need to </a:t>
            </a:r>
            <a:r>
              <a:rPr b="1" lang="en" sz="1500">
                <a:solidFill>
                  <a:srgbClr val="434343"/>
                </a:solidFill>
              </a:rPr>
              <a:t>monitor network traffic patterns</a:t>
            </a:r>
            <a:r>
              <a:rPr lang="en" sz="1500">
                <a:solidFill>
                  <a:schemeClr val="dk2"/>
                </a:solidFill>
              </a:rPr>
              <a:t>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348400" y="2256600"/>
            <a:ext cx="43071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Key Challenge：</a:t>
            </a:r>
            <a:endParaRPr sz="17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How to quickly identify pattern </a:t>
            </a:r>
            <a:r>
              <a:rPr b="1" lang="en" sz="1500">
                <a:solidFill>
                  <a:srgbClr val="434343"/>
                </a:solidFill>
              </a:rPr>
              <a:t>change points</a:t>
            </a:r>
            <a:r>
              <a:rPr lang="en" sz="1500">
                <a:solidFill>
                  <a:srgbClr val="666666"/>
                </a:solidFill>
              </a:rPr>
              <a:t>?</a:t>
            </a:r>
            <a:endParaRPr sz="1700">
              <a:solidFill>
                <a:srgbClr val="666666"/>
              </a:solidFill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348400" y="3099300"/>
            <a:ext cx="43071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Monotonic Stack Solution</a:t>
            </a:r>
            <a:r>
              <a:rPr lang="en" sz="1700">
                <a:solidFill>
                  <a:srgbClr val="666666"/>
                </a:solidFill>
              </a:rPr>
              <a:t>：</a:t>
            </a:r>
            <a:endParaRPr sz="17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Maintain a monotonic stack representing the </a:t>
            </a:r>
            <a:r>
              <a:rPr b="1" lang="en" sz="1500">
                <a:solidFill>
                  <a:srgbClr val="434343"/>
                </a:solidFill>
              </a:rPr>
              <a:t>traffic trend.</a:t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When traffic data </a:t>
            </a:r>
            <a:r>
              <a:rPr b="1" lang="en" sz="1500">
                <a:solidFill>
                  <a:srgbClr val="434343"/>
                </a:solidFill>
              </a:rPr>
              <a:t>violates</a:t>
            </a:r>
            <a:r>
              <a:rPr lang="en" sz="1500">
                <a:solidFill>
                  <a:srgbClr val="666666"/>
                </a:solidFill>
              </a:rPr>
              <a:t> the current trend, mark it as a </a:t>
            </a:r>
            <a:r>
              <a:rPr b="1" lang="en" sz="1500">
                <a:solidFill>
                  <a:srgbClr val="434343"/>
                </a:solidFill>
              </a:rPr>
              <a:t>change point.</a:t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234" name="Google Shape;234;p28" title="截屏2025-04-13 下午8.07.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600" y="1549800"/>
            <a:ext cx="3691149" cy="246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/>
          <p:nvPr/>
        </p:nvSpPr>
        <p:spPr>
          <a:xfrm>
            <a:off x="0" y="0"/>
            <a:ext cx="4506300" cy="3450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Browser History Management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4434600" y="0"/>
            <a:ext cx="4709400" cy="345000"/>
          </a:xfrm>
          <a:prstGeom prst="chevron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Network Traffic Analysis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/>
        </p:nvSpPr>
        <p:spPr>
          <a:xfrm>
            <a:off x="2514000" y="1920825"/>
            <a:ext cx="411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Thank You!</a:t>
            </a:r>
            <a:endParaRPr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075" y="1864496"/>
            <a:ext cx="3825725" cy="31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545225" y="1090200"/>
            <a:ext cx="6484200" cy="29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/>
              <a:t>Monotonic Stack Introduction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/>
              <a:t>Classical Examples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/>
              <a:t>Real World Applications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14147" l="7790" r="9062" t="6681"/>
          <a:stretch/>
        </p:blipFill>
        <p:spPr>
          <a:xfrm>
            <a:off x="2057249" y="890228"/>
            <a:ext cx="5029500" cy="400757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104775" y="156800"/>
            <a:ext cx="80376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building would you choose to live in?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14147" l="7790" r="9062" t="6681"/>
          <a:stretch/>
        </p:blipFill>
        <p:spPr>
          <a:xfrm>
            <a:off x="178338" y="824250"/>
            <a:ext cx="4717825" cy="37592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5096100" y="859613"/>
            <a:ext cx="40479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find the ocean view buildings?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11"/>
              <a:t>Remove shorter buildings</a:t>
            </a:r>
            <a:br>
              <a:rPr lang="en" sz="1811"/>
            </a:br>
            <a:endParaRPr sz="1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11"/>
              <a:t>Keep the buildings with ocean view</a:t>
            </a:r>
            <a:br>
              <a:rPr lang="en" sz="1811"/>
            </a:br>
            <a:endParaRPr sz="1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11"/>
              <a:t>Maintain a decreasing sequence of heights</a:t>
            </a:r>
            <a:br>
              <a:rPr lang="en" sz="1811"/>
            </a:br>
            <a:endParaRPr sz="18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11"/>
              <a:t>Monotonic Stack</a:t>
            </a:r>
            <a:endParaRPr b="1" sz="351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106"/>
              <a:buFont typeface="Arial"/>
              <a:buNone/>
            </a:pPr>
            <a:r>
              <a:rPr lang="en" sz="3133"/>
              <a:t>What is a Monotonic Stack?</a:t>
            </a:r>
            <a:endParaRPr sz="31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✔ </a:t>
            </a:r>
            <a:r>
              <a:rPr lang="en" sz="2500"/>
              <a:t>stack </a:t>
            </a:r>
            <a:r>
              <a:rPr lang="en" sz="2500"/>
              <a:t>(LIFO structure) 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✔ </a:t>
            </a:r>
            <a:r>
              <a:rPr lang="en" sz="2500"/>
              <a:t>order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Monotonically Increasing Stack (Largest on top)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87" name="Google Shape;87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00" y="1062550"/>
            <a:ext cx="8427674" cy="35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Monotonically Decreasing Stack (Smallest on top)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78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106"/>
              <a:buFont typeface="Arial"/>
              <a:buNone/>
            </a:pPr>
            <a:r>
              <a:rPr lang="en" sz="3133"/>
              <a:t>Key Insights</a:t>
            </a:r>
            <a:endParaRPr sz="31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✔ Monotonic stacks help maintain order efficiently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✔ Useful for “next/previous smaller/larger element” problems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7246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77"/>
              <a:t>Given an array heights = [2, 1, 4, 5, 3], for each element, </a:t>
            </a:r>
            <a:r>
              <a:rPr lang="en" sz="2577">
                <a:solidFill>
                  <a:srgbClr val="28C840"/>
                </a:solidFill>
              </a:rPr>
              <a:t>find the nearest smaller height to its left</a:t>
            </a:r>
            <a:r>
              <a:rPr lang="en" sz="2577"/>
              <a:t>. If no such value exists, return -1 for that position. Return the result as an array of the same length.</a:t>
            </a:r>
            <a:endParaRPr/>
          </a:p>
        </p:txBody>
      </p:sp>
      <p:sp>
        <p:nvSpPr>
          <p:cNvPr id="106" name="Google Shape;106;p21"/>
          <p:cNvSpPr/>
          <p:nvPr/>
        </p:nvSpPr>
        <p:spPr>
          <a:xfrm>
            <a:off x="665525" y="2226825"/>
            <a:ext cx="1271100" cy="528000"/>
          </a:xfrm>
          <a:prstGeom prst="rect">
            <a:avLst/>
          </a:prstGeom>
          <a:solidFill>
            <a:srgbClr val="A4C2F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</a:rPr>
              <a:t>5</a:t>
            </a:r>
            <a:endParaRPr sz="2000">
              <a:solidFill>
                <a:srgbClr val="9900FF"/>
              </a:solidFill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665525" y="2754825"/>
            <a:ext cx="1271100" cy="528000"/>
          </a:xfrm>
          <a:prstGeom prst="rect">
            <a:avLst/>
          </a:prstGeom>
          <a:solidFill>
            <a:srgbClr val="A4C2F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</a:rPr>
              <a:t>3</a:t>
            </a:r>
            <a:endParaRPr sz="2000">
              <a:solidFill>
                <a:srgbClr val="9900FF"/>
              </a:solidFill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665525" y="3769525"/>
            <a:ext cx="1271100" cy="528000"/>
          </a:xfrm>
          <a:prstGeom prst="rect">
            <a:avLst/>
          </a:prstGeom>
          <a:solidFill>
            <a:srgbClr val="A4C2F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</a:rPr>
              <a:t>2</a:t>
            </a:r>
            <a:endParaRPr sz="2000">
              <a:solidFill>
                <a:srgbClr val="9900FF"/>
              </a:solidFill>
            </a:endParaRPr>
          </a:p>
        </p:txBody>
      </p:sp>
      <p:sp>
        <p:nvSpPr>
          <p:cNvPr id="109" name="Google Shape;109;p21"/>
          <p:cNvSpPr/>
          <p:nvPr/>
        </p:nvSpPr>
        <p:spPr>
          <a:xfrm>
            <a:off x="665525" y="3241525"/>
            <a:ext cx="1271100" cy="528000"/>
          </a:xfrm>
          <a:prstGeom prst="rect">
            <a:avLst/>
          </a:prstGeom>
          <a:solidFill>
            <a:srgbClr val="A4C2F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</a:rPr>
              <a:t>1</a:t>
            </a:r>
            <a:endParaRPr sz="2000">
              <a:solidFill>
                <a:srgbClr val="9900FF"/>
              </a:solidFill>
            </a:endParaRPr>
          </a:p>
        </p:txBody>
      </p:sp>
      <p:sp>
        <p:nvSpPr>
          <p:cNvPr id="110" name="Google Shape;110;p21"/>
          <p:cNvSpPr/>
          <p:nvPr/>
        </p:nvSpPr>
        <p:spPr>
          <a:xfrm>
            <a:off x="665525" y="2754825"/>
            <a:ext cx="1271100" cy="528000"/>
          </a:xfrm>
          <a:prstGeom prst="rect">
            <a:avLst/>
          </a:prstGeom>
          <a:solidFill>
            <a:srgbClr val="A4C2F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</a:rPr>
              <a:t>4</a:t>
            </a:r>
            <a:endParaRPr sz="2000">
              <a:solidFill>
                <a:srgbClr val="9900FF"/>
              </a:solidFill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3560325" y="1943625"/>
            <a:ext cx="5114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5F57"/>
                </a:solidFill>
              </a:rPr>
              <a:t>Answer: [			                   ]</a:t>
            </a:r>
            <a:endParaRPr b="1" sz="1800">
              <a:solidFill>
                <a:srgbClr val="FF5F57"/>
              </a:solidFill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3727500" y="31856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</a:rPr>
              <a:t>Time Complexity: O(n)</a:t>
            </a:r>
            <a:endParaRPr b="1"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</a:rPr>
              <a:t>Space complexity: O(n)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665525" y="4392425"/>
            <a:ext cx="74022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L ➡️ R :  Monotonically Increasing Stack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6622900" y="2055375"/>
            <a:ext cx="457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endParaRPr sz="1800"/>
          </a:p>
        </p:txBody>
      </p:sp>
      <p:sp>
        <p:nvSpPr>
          <p:cNvPr id="115" name="Google Shape;115;p21"/>
          <p:cNvSpPr/>
          <p:nvPr/>
        </p:nvSpPr>
        <p:spPr>
          <a:xfrm>
            <a:off x="6269700" y="2055375"/>
            <a:ext cx="457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r>
              <a:rPr lang="en" sz="1800"/>
              <a:t>,</a:t>
            </a:r>
            <a:endParaRPr sz="1800"/>
          </a:p>
        </p:txBody>
      </p:sp>
      <p:sp>
        <p:nvSpPr>
          <p:cNvPr id="116" name="Google Shape;116;p21"/>
          <p:cNvSpPr/>
          <p:nvPr/>
        </p:nvSpPr>
        <p:spPr>
          <a:xfrm>
            <a:off x="5888475" y="2055375"/>
            <a:ext cx="457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r>
              <a:rPr lang="en" sz="1800"/>
              <a:t>,</a:t>
            </a:r>
            <a:endParaRPr sz="1800"/>
          </a:p>
        </p:txBody>
      </p:sp>
      <p:sp>
        <p:nvSpPr>
          <p:cNvPr id="117" name="Google Shape;117;p21"/>
          <p:cNvSpPr/>
          <p:nvPr/>
        </p:nvSpPr>
        <p:spPr>
          <a:xfrm>
            <a:off x="5430675" y="2055375"/>
            <a:ext cx="457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r>
              <a:rPr lang="en" sz="1800"/>
              <a:t>,</a:t>
            </a:r>
            <a:endParaRPr sz="1800"/>
          </a:p>
        </p:txBody>
      </p:sp>
      <p:sp>
        <p:nvSpPr>
          <p:cNvPr id="118" name="Google Shape;118;p21"/>
          <p:cNvSpPr/>
          <p:nvPr/>
        </p:nvSpPr>
        <p:spPr>
          <a:xfrm>
            <a:off x="4972875" y="2055375"/>
            <a:ext cx="457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-1</a:t>
            </a:r>
            <a:r>
              <a:rPr lang="en" sz="1800"/>
              <a:t>,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